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8" r:id="rId1"/>
  </p:sldMasterIdLst>
  <p:notesMasterIdLst>
    <p:notesMasterId r:id="rId28"/>
  </p:notesMasterIdLst>
  <p:handoutMasterIdLst>
    <p:handoutMasterId r:id="rId29"/>
  </p:handoutMasterIdLst>
  <p:sldIdLst>
    <p:sldId id="424" r:id="rId2"/>
    <p:sldId id="428" r:id="rId3"/>
    <p:sldId id="429" r:id="rId4"/>
    <p:sldId id="441" r:id="rId5"/>
    <p:sldId id="438" r:id="rId6"/>
    <p:sldId id="436" r:id="rId7"/>
    <p:sldId id="434" r:id="rId8"/>
    <p:sldId id="437" r:id="rId9"/>
    <p:sldId id="435" r:id="rId10"/>
    <p:sldId id="433" r:id="rId11"/>
    <p:sldId id="454" r:id="rId12"/>
    <p:sldId id="453" r:id="rId13"/>
    <p:sldId id="439" r:id="rId14"/>
    <p:sldId id="440" r:id="rId15"/>
    <p:sldId id="443" r:id="rId16"/>
    <p:sldId id="442" r:id="rId17"/>
    <p:sldId id="445" r:id="rId18"/>
    <p:sldId id="444" r:id="rId19"/>
    <p:sldId id="446" r:id="rId20"/>
    <p:sldId id="449" r:id="rId21"/>
    <p:sldId id="448" r:id="rId22"/>
    <p:sldId id="447" r:id="rId23"/>
    <p:sldId id="450" r:id="rId24"/>
    <p:sldId id="451" r:id="rId25"/>
    <p:sldId id="452" r:id="rId26"/>
    <p:sldId id="427" r:id="rId27"/>
  </p:sldIdLst>
  <p:sldSz cx="9144000" cy="6858000" type="screen4x3"/>
  <p:notesSz cx="6669088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980">
          <p15:clr>
            <a:srgbClr val="A4A3A4"/>
          </p15:clr>
        </p15:guide>
        <p15:guide id="3" orient="horz" pos="346">
          <p15:clr>
            <a:srgbClr val="A4A3A4"/>
          </p15:clr>
        </p15:guide>
        <p15:guide id="4" orient="horz" pos="1616">
          <p15:clr>
            <a:srgbClr val="A4A3A4"/>
          </p15:clr>
        </p15:guide>
        <p15:guide id="5" pos="5601">
          <p15:clr>
            <a:srgbClr val="A4A3A4"/>
          </p15:clr>
        </p15:guide>
        <p15:guide id="6" pos="2901">
          <p15:clr>
            <a:srgbClr val="A4A3A4"/>
          </p15:clr>
        </p15:guide>
        <p15:guide id="7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EE"/>
    <a:srgbClr val="0092D0"/>
    <a:srgbClr val="002D6D"/>
    <a:srgbClr val="0092D1"/>
    <a:srgbClr val="00B7EB"/>
    <a:srgbClr val="385D8A"/>
    <a:srgbClr val="6699FF"/>
    <a:srgbClr val="00B7EA"/>
    <a:srgbClr val="00B0F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40" autoAdjust="0"/>
    <p:restoredTop sz="92405" autoAdjust="0"/>
  </p:normalViewPr>
  <p:slideViewPr>
    <p:cSldViewPr snapToObjects="1">
      <p:cViewPr varScale="1">
        <p:scale>
          <a:sx n="51" d="100"/>
          <a:sy n="51" d="100"/>
        </p:scale>
        <p:origin x="658" y="43"/>
      </p:cViewPr>
      <p:guideLst>
        <p:guide orient="horz" pos="4319"/>
        <p:guide orient="horz" pos="980"/>
        <p:guide orient="horz" pos="346"/>
        <p:guide orient="horz" pos="1616"/>
        <p:guide pos="5601"/>
        <p:guide pos="2901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 showGuides="1">
      <p:cViewPr varScale="1">
        <p:scale>
          <a:sx n="104" d="100"/>
          <a:sy n="104" d="100"/>
        </p:scale>
        <p:origin x="-2168" y="-104"/>
      </p:cViewPr>
      <p:guideLst>
        <p:guide orient="horz" pos="3110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938" cy="49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7993" y="0"/>
            <a:ext cx="2889938" cy="49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6309A501-0301-4398-965A-6A4A93E447EF}" type="datetime1">
              <a:rPr lang="en-US"/>
              <a:pPr>
                <a:defRPr/>
              </a:pPr>
              <a:t>03/14/2017</a:t>
            </a:fld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6745"/>
            <a:ext cx="2889938" cy="49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7993" y="9376745"/>
            <a:ext cx="2889938" cy="49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6B9A137C-6395-42CC-A20B-C17891A09B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54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938" cy="49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150" y="0"/>
            <a:ext cx="2889938" cy="49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68363" y="741363"/>
            <a:ext cx="4932362" cy="3700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212" y="4689517"/>
            <a:ext cx="4890664" cy="4442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9029"/>
            <a:ext cx="2889938" cy="49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150" y="9379029"/>
            <a:ext cx="2889938" cy="49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11B1BAD-EFC5-4142-A9F0-ADD3DB3AF8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500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MS PGothic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MS PGothic" pitchFamily="34" charset="-128"/>
        <a:cs typeface="MS PGothic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MS PGothic" pitchFamily="34" charset="-128"/>
        <a:cs typeface="MS PGothic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MS PGothic" pitchFamily="34" charset="-128"/>
        <a:cs typeface="MS PGothic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MS PGothic" pitchFamily="34" charset="-128"/>
        <a:cs typeface="MS PGothic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0000" y="360000"/>
            <a:ext cx="8424000" cy="5292000"/>
          </a:xfrm>
          <a:prstGeom prst="rect">
            <a:avLst/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20"/>
          <p:cNvSpPr txBox="1">
            <a:spLocks noChangeArrowheads="1"/>
          </p:cNvSpPr>
          <p:nvPr userDrawn="1"/>
        </p:nvSpPr>
        <p:spPr bwMode="auto">
          <a:xfrm>
            <a:off x="504000" y="504000"/>
            <a:ext cx="8064896" cy="335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Self-Evaluation</a:t>
            </a:r>
          </a:p>
          <a:p>
            <a:pPr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UNESCO-IHE</a:t>
            </a:r>
          </a:p>
          <a:p>
            <a:pPr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Institute for Water Education</a:t>
            </a:r>
          </a:p>
          <a:p>
            <a:pPr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9600" b="1" dirty="0" smtClean="0">
                <a:solidFill>
                  <a:srgbClr val="FFFFFF">
                    <a:alpha val="60000"/>
                  </a:srgbClr>
                </a:solidFill>
                <a:latin typeface="Arial" pitchFamily="34" charset="0"/>
                <a:cs typeface="Arial" pitchFamily="34" charset="0"/>
              </a:rPr>
              <a:t>2007-2013</a:t>
            </a:r>
          </a:p>
        </p:txBody>
      </p:sp>
      <p:pic>
        <p:nvPicPr>
          <p:cNvPr id="10" name="Picture 9" descr="UNESCO-IHE_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00" y="5883211"/>
            <a:ext cx="2824259" cy="6642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60000" y="360000"/>
            <a:ext cx="8424000" cy="5292000"/>
          </a:xfrm>
          <a:prstGeom prst="rect">
            <a:avLst/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UNESCO-IHE_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00" y="5883211"/>
            <a:ext cx="2824259" cy="66420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4000" y="1512000"/>
            <a:ext cx="8136000" cy="4320480"/>
          </a:xfrm>
        </p:spPr>
        <p:txBody>
          <a:bodyPr tIns="108000" bIns="108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548680"/>
            <a:ext cx="8136762" cy="772107"/>
          </a:xfrm>
        </p:spPr>
        <p:txBody>
          <a:bodyPr wrap="none" tIns="108000" bIns="108000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00" y="1440000"/>
            <a:ext cx="81360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2" name="Picture 11" descr="UNESCO-IHE_LOGO-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00" y="6380864"/>
            <a:ext cx="1224136" cy="28789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60000" y="6192000"/>
            <a:ext cx="8424000" cy="1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363"/>
            <a:ext cx="2368004" cy="551090"/>
          </a:xfrm>
          <a:solidFill>
            <a:srgbClr val="009FEE"/>
          </a:solidFill>
        </p:spPr>
        <p:txBody>
          <a:bodyPr wrap="none" lIns="144000" tIns="72000" rIns="144000" bIns="108000" anchor="t" anchorCtr="0"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pPr lvl="0"/>
            <a:r>
              <a:rPr lang="en-US" sz="2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Click to edit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00" y="1440000"/>
            <a:ext cx="40386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0000"/>
            <a:ext cx="40386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2" name="Picture 11" descr="UNESCO-IHE_LOGO-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00" y="6380864"/>
            <a:ext cx="1224136" cy="28789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60000" y="6192000"/>
            <a:ext cx="8424000" cy="1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363"/>
            <a:ext cx="2368004" cy="551090"/>
          </a:xfrm>
          <a:solidFill>
            <a:srgbClr val="009FEE"/>
          </a:solidFill>
        </p:spPr>
        <p:txBody>
          <a:bodyPr wrap="none" lIns="144000" tIns="72000" rIns="144000" bIns="108000" anchor="t" anchorCtr="0"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Times New Roman"/>
                <a:cs typeface="Times New Roman"/>
              </a:defRPr>
            </a:lvl1pPr>
          </a:lstStyle>
          <a:p>
            <a:pPr lvl="0"/>
            <a:r>
              <a:rPr lang="en-US" sz="2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Click to edit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ESCO-IHE_LOGO-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00" y="6380864"/>
            <a:ext cx="1224136" cy="28789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60000" y="6192000"/>
            <a:ext cx="8424000" cy="1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1" descr="UNESCO-IHE_Fascia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75" y="-99392"/>
            <a:ext cx="9358313" cy="700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293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00" y="504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1620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69" r:id="rId2"/>
    <p:sldLayoutId id="2147483970" r:id="rId3"/>
    <p:sldLayoutId id="2147483972" r:id="rId4"/>
    <p:sldLayoutId id="2147483975" r:id="rId5"/>
    <p:sldLayoutId id="2147483976" r:id="rId6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252000" indent="-252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612000" indent="-2880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972000" indent="-324000" algn="l" defTabSz="914400" rtl="0" eaLnBrk="1" latinLnBrk="0" hangingPunct="1">
        <a:spcBef>
          <a:spcPct val="20000"/>
        </a:spcBef>
        <a:buFont typeface="Lucida Grande"/>
        <a:buChar char="-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11" Type="http://schemas.openxmlformats.org/officeDocument/2006/relationships/image" Target="../media/image14.jpg"/><Relationship Id="rId5" Type="http://schemas.openxmlformats.org/officeDocument/2006/relationships/image" Target="../media/image9.png"/><Relationship Id="rId10" Type="http://schemas.openxmlformats.org/officeDocument/2006/relationships/image" Target="../media/image13.jp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10" Type="http://schemas.openxmlformats.org/officeDocument/2006/relationships/hyperlink" Target="https://docs.continuum.io/anaconda/pkg-docs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323528" y="5085184"/>
            <a:ext cx="8136000" cy="2907536"/>
          </a:xfrm>
        </p:spPr>
        <p:txBody>
          <a:bodyPr/>
          <a:lstStyle/>
          <a:p>
            <a:pPr algn="ctr"/>
            <a:r>
              <a:rPr lang="en-US" dirty="0" smtClean="0"/>
              <a:t>Tim Hessels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11560" y="548680"/>
            <a:ext cx="8136762" cy="710552"/>
          </a:xfr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Spatial Data and Python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31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1560" y="2702958"/>
            <a:ext cx="8136000" cy="2752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Python packages for processing geospatially data</a:t>
            </a:r>
          </a:p>
          <a:p>
            <a:r>
              <a:rPr lang="en-US" sz="2000" dirty="0" smtClean="0"/>
              <a:t>Geospatial Data Abstraction Library (GDAL)</a:t>
            </a:r>
          </a:p>
          <a:p>
            <a:pPr lvl="1"/>
            <a:r>
              <a:rPr lang="en-US" sz="2000" dirty="0" smtClean="0"/>
              <a:t>Library for geospatially vector and raster data formats</a:t>
            </a:r>
          </a:p>
          <a:p>
            <a:pPr lvl="1"/>
            <a:r>
              <a:rPr lang="en-US" sz="2000" dirty="0" smtClean="0"/>
              <a:t>Is included in the Anaconda Library, so easy install is possible</a:t>
            </a:r>
          </a:p>
          <a:p>
            <a:pPr lvl="2"/>
            <a:r>
              <a:rPr lang="en-US" sz="2000" dirty="0" smtClean="0"/>
              <a:t>Open the command prompt</a:t>
            </a:r>
          </a:p>
          <a:p>
            <a:pPr lvl="2"/>
            <a:r>
              <a:rPr lang="en-US" sz="2000" dirty="0" smtClean="0"/>
              <a:t>Type: </a:t>
            </a:r>
            <a:r>
              <a:rPr lang="en-US" sz="2000" dirty="0" err="1" smtClean="0"/>
              <a:t>conda</a:t>
            </a:r>
            <a:r>
              <a:rPr lang="en-US" sz="2000" dirty="0" smtClean="0"/>
              <a:t> install </a:t>
            </a:r>
            <a:r>
              <a:rPr lang="en-US" sz="2000" dirty="0" err="1" smtClean="0"/>
              <a:t>gdal</a:t>
            </a:r>
            <a:endParaRPr lang="en-US" sz="2000" dirty="0" smtClean="0"/>
          </a:p>
          <a:p>
            <a:pPr lvl="2"/>
            <a:r>
              <a:rPr lang="en-US" sz="2000" dirty="0" smtClean="0"/>
              <a:t>The module will be installed</a:t>
            </a:r>
          </a:p>
          <a:p>
            <a:pPr marL="324000" lvl="1" indent="0">
              <a:buNone/>
            </a:pPr>
            <a:endParaRPr lang="en-US" sz="2000" dirty="0" smtClean="0"/>
          </a:p>
          <a:p>
            <a:pPr marL="324000" lvl="1" indent="0">
              <a:buNone/>
            </a:pPr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3726048" cy="551090"/>
          </a:xfrm>
        </p:spPr>
        <p:txBody>
          <a:bodyPr/>
          <a:lstStyle/>
          <a:p>
            <a:r>
              <a:rPr lang="en-US" dirty="0"/>
              <a:t>Download Python packages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9461" y="1516072"/>
            <a:ext cx="573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use the 64-bits version of Python 2.7 from Anaconda:</a:t>
            </a:r>
          </a:p>
          <a:p>
            <a:r>
              <a:rPr lang="en-GB" dirty="0"/>
              <a:t>https://www.continuum.io/downloads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9461" y="2198614"/>
            <a:ext cx="754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to install a packages from the Anaconda Library?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51757" y="1048120"/>
            <a:ext cx="3747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Which Anaconda version?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148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 to program by using: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  						(script 0)</a:t>
            </a:r>
          </a:p>
          <a:p>
            <a:pPr lvl="1"/>
            <a:r>
              <a:rPr lang="en-US" dirty="0" smtClean="0"/>
              <a:t>Pandas</a:t>
            </a:r>
            <a:r>
              <a:rPr lang="en-US" dirty="0"/>
              <a:t>						(script </a:t>
            </a:r>
            <a:r>
              <a:rPr lang="en-US" dirty="0" smtClean="0"/>
              <a:t>1)</a:t>
            </a:r>
          </a:p>
          <a:p>
            <a:pPr lvl="1"/>
            <a:r>
              <a:rPr lang="en-US" dirty="0" smtClean="0"/>
              <a:t>Glob</a:t>
            </a:r>
            <a:r>
              <a:rPr lang="en-US" dirty="0"/>
              <a:t>						(script 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GDAL</a:t>
            </a:r>
            <a:r>
              <a:rPr lang="en-US" dirty="0"/>
              <a:t>						(script </a:t>
            </a:r>
            <a:r>
              <a:rPr lang="en-US" dirty="0" smtClean="0"/>
              <a:t>3)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Create a Tiff image 	</a:t>
            </a:r>
            <a:r>
              <a:rPr lang="en-US" dirty="0"/>
              <a:t>				(script </a:t>
            </a:r>
            <a:r>
              <a:rPr lang="en-US" dirty="0" smtClean="0"/>
              <a:t>4)</a:t>
            </a:r>
          </a:p>
          <a:p>
            <a:endParaRPr lang="en-US" dirty="0" smtClean="0"/>
          </a:p>
          <a:p>
            <a:r>
              <a:rPr lang="en-US" dirty="0" smtClean="0"/>
              <a:t>Functions</a:t>
            </a:r>
            <a:r>
              <a:rPr lang="en-US" dirty="0"/>
              <a:t>						(script </a:t>
            </a:r>
            <a:r>
              <a:rPr lang="en-US" dirty="0" smtClean="0"/>
              <a:t>5)</a:t>
            </a:r>
          </a:p>
          <a:p>
            <a:endParaRPr lang="en-US" dirty="0"/>
          </a:p>
          <a:p>
            <a:r>
              <a:rPr lang="en-US" dirty="0" smtClean="0"/>
              <a:t>Create monthly data based on daily data</a:t>
            </a:r>
            <a:r>
              <a:rPr lang="en-US" dirty="0"/>
              <a:t>			(script </a:t>
            </a:r>
            <a:r>
              <a:rPr lang="en-US" dirty="0" smtClean="0"/>
              <a:t>6)</a:t>
            </a:r>
            <a:endParaRPr lang="en-US" dirty="0"/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606528" y="386671"/>
            <a:ext cx="2031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Today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25800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6" b="24757"/>
          <a:stretch/>
        </p:blipFill>
        <p:spPr>
          <a:xfrm>
            <a:off x="467544" y="1412776"/>
            <a:ext cx="2428844" cy="10870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1050196"/>
            <a:ext cx="272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 for Array processing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93068" y="2524254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array with zeros only: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3068" y="429309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array with random values: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93068" y="340867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array with ones only: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70770"/>
            <a:ext cx="3324225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08675"/>
            <a:ext cx="3219450" cy="504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64330"/>
            <a:ext cx="3476625" cy="495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8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48357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1761" y="115610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Pandas: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588150"/>
            <a:ext cx="7917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deal with data alignment (missing data), Reading and writing (CSV etc.), </a:t>
            </a:r>
          </a:p>
          <a:p>
            <a:r>
              <a:rPr lang="en-US" dirty="0" smtClean="0"/>
              <a:t>Time series functionality: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2234481"/>
            <a:ext cx="4195365" cy="39130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7582" y="2218197"/>
            <a:ext cx="4339381" cy="3819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618304"/>
            <a:ext cx="3010492" cy="15618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4000" y="1279003"/>
            <a:ext cx="8136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Creating a variable string to define CHIRPS filenames:</a:t>
            </a:r>
          </a:p>
          <a:p>
            <a:pPr marL="0" indent="0">
              <a:buNone/>
            </a:pPr>
            <a:r>
              <a:rPr lang="en-US" dirty="0" smtClean="0"/>
              <a:t>    Method 1 (using Pandas):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Method 2 (Using glob):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/>
              <a:t>Python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846208"/>
            <a:ext cx="3888432" cy="1890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5" y="4077072"/>
            <a:ext cx="2736304" cy="16044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35896" y="1772816"/>
            <a:ext cx="4176464" cy="19641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635896" y="4034861"/>
            <a:ext cx="4176464" cy="19641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0848"/>
            <a:ext cx="1224136" cy="12241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61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/>
              <a:t>Python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9" y="2564904"/>
            <a:ext cx="2535381" cy="280159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7164288" y="1727635"/>
            <a:ext cx="504056" cy="12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/>
          <p:cNvSpPr/>
          <p:nvPr/>
        </p:nvSpPr>
        <p:spPr>
          <a:xfrm>
            <a:off x="4706712" y="1727635"/>
            <a:ext cx="504056" cy="12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982639" y="3212976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Data Value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678879" y="3249850"/>
            <a:ext cx="1725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Pixel Values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706200" y="1089974"/>
            <a:ext cx="622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GTIFF        =    GEO Location  + Array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10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904" y="145480"/>
            <a:ext cx="4100785" cy="599828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/>
              <a:t>Python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60000" y="4293096"/>
            <a:ext cx="3138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Tiff data in Python and change the values of the Array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84440"/>
            <a:ext cx="1391242" cy="1537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35896" y="44624"/>
            <a:ext cx="4100785" cy="6099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42920" y="113421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Array Part: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40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/>
              <a:t>Python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9" y="2564904"/>
            <a:ext cx="2535381" cy="28015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6200" y="1089974"/>
            <a:ext cx="622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GTIFF        =    GEO Location  + Array</a:t>
            </a:r>
            <a:endParaRPr lang="en-GB" sz="2800" dirty="0"/>
          </a:p>
        </p:txBody>
      </p:sp>
      <p:sp>
        <p:nvSpPr>
          <p:cNvPr id="6" name="Down Arrow 5"/>
          <p:cNvSpPr/>
          <p:nvPr/>
        </p:nvSpPr>
        <p:spPr>
          <a:xfrm>
            <a:off x="7164288" y="1727635"/>
            <a:ext cx="504056" cy="12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/>
          <p:cNvSpPr/>
          <p:nvPr/>
        </p:nvSpPr>
        <p:spPr>
          <a:xfrm>
            <a:off x="4706712" y="1727635"/>
            <a:ext cx="504056" cy="12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982639" y="3212976"/>
            <a:ext cx="2012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Data Value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678879" y="3249850"/>
            <a:ext cx="1725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Pixel Values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6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/>
              <a:t>Python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124744"/>
            <a:ext cx="4608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now the exact location of every point you need 6 values: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Origin X (Red point Case 1)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Origin Y </a:t>
            </a:r>
            <a:r>
              <a:rPr lang="en-GB" dirty="0"/>
              <a:t>(Red point Case 1</a:t>
            </a:r>
            <a:r>
              <a:rPr lang="en-GB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Pixel Width (A in Case 1)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Pixel Height (W in </a:t>
            </a:r>
            <a:r>
              <a:rPr lang="en-GB" dirty="0"/>
              <a:t>Case 1</a:t>
            </a:r>
            <a:r>
              <a:rPr lang="en-GB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Rotation in Y direction (is 0 in Case 1)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Rotation in X direction (</a:t>
            </a:r>
            <a:r>
              <a:rPr lang="en-US" dirty="0"/>
              <a:t>is 0 in Case 1)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Right Arrow 6"/>
          <p:cNvSpPr/>
          <p:nvPr/>
        </p:nvSpPr>
        <p:spPr>
          <a:xfrm rot="5400000">
            <a:off x="1788954" y="3094226"/>
            <a:ext cx="1677658" cy="2448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996471" y="5301208"/>
            <a:ext cx="3262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Geo Transform</a:t>
            </a:r>
            <a:endParaRPr lang="en-GB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22" y="260648"/>
            <a:ext cx="3737391" cy="547260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796136" y="980728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2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04" y="955611"/>
            <a:ext cx="4167848" cy="311356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/>
              <a:t>Python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301208"/>
            <a:ext cx="6271989" cy="7130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4869160"/>
            <a:ext cx="5105375" cy="35311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40736" y="4312742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/>
              <a:t>GeoTransform</a:t>
            </a:r>
            <a:r>
              <a:rPr lang="en-GB" dirty="0" smtClean="0"/>
              <a:t> = (</a:t>
            </a:r>
            <a:r>
              <a:rPr lang="en-GB" dirty="0" err="1" smtClean="0"/>
              <a:t>originX</a:t>
            </a:r>
            <a:r>
              <a:rPr lang="en-GB" dirty="0"/>
              <a:t>, </a:t>
            </a:r>
            <a:r>
              <a:rPr lang="en-GB" dirty="0" err="1"/>
              <a:t>pixelWidth</a:t>
            </a:r>
            <a:r>
              <a:rPr lang="en-GB" dirty="0"/>
              <a:t>, 0, </a:t>
            </a:r>
            <a:r>
              <a:rPr lang="en-GB" dirty="0" err="1"/>
              <a:t>originY</a:t>
            </a:r>
            <a:r>
              <a:rPr lang="en-GB" dirty="0"/>
              <a:t>, 0, </a:t>
            </a:r>
            <a:r>
              <a:rPr lang="en-GB" dirty="0" err="1" smtClean="0"/>
              <a:t>pixelHeight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971600" y="4312742"/>
            <a:ext cx="6768752" cy="9095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971600" y="5308213"/>
            <a:ext cx="6768752" cy="78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/>
          <p:nvPr/>
        </p:nvCxnSpPr>
        <p:spPr>
          <a:xfrm>
            <a:off x="5796136" y="3501008"/>
            <a:ext cx="1440164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236300" y="3501008"/>
            <a:ext cx="0" cy="79208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83568" y="3717032"/>
            <a:ext cx="204443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83568" y="3717032"/>
            <a:ext cx="0" cy="198372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1" idx="1"/>
          </p:cNvCxnSpPr>
          <p:nvPr/>
        </p:nvCxnSpPr>
        <p:spPr>
          <a:xfrm>
            <a:off x="683568" y="5700755"/>
            <a:ext cx="28803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710026" y="543308"/>
            <a:ext cx="418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the Geo Transform and projection </a:t>
            </a:r>
            <a:endParaRPr lang="en-GB" dirty="0"/>
          </a:p>
        </p:txBody>
      </p:sp>
      <p:pic>
        <p:nvPicPr>
          <p:cNvPr id="48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6" y="1155015"/>
            <a:ext cx="2023206" cy="2235643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1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Downloading </a:t>
            </a:r>
            <a:r>
              <a:rPr lang="en-US" sz="2000" dirty="0" smtClean="0"/>
              <a:t>data</a:t>
            </a:r>
          </a:p>
          <a:p>
            <a:r>
              <a:rPr lang="en-US" sz="2000" dirty="0" smtClean="0"/>
              <a:t>Download Python packages</a:t>
            </a:r>
          </a:p>
          <a:p>
            <a:r>
              <a:rPr lang="en-US" sz="2000" dirty="0" smtClean="0"/>
              <a:t>Python:</a:t>
            </a:r>
          </a:p>
          <a:p>
            <a:pPr lvl="1"/>
            <a:r>
              <a:rPr lang="en-US" dirty="0"/>
              <a:t>Learn to program by using: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  						</a:t>
            </a:r>
          </a:p>
          <a:p>
            <a:pPr lvl="2"/>
            <a:r>
              <a:rPr lang="en-US" dirty="0"/>
              <a:t>Pandas						</a:t>
            </a:r>
          </a:p>
          <a:p>
            <a:pPr lvl="2"/>
            <a:r>
              <a:rPr lang="en-US" dirty="0"/>
              <a:t>Glob						</a:t>
            </a:r>
          </a:p>
          <a:p>
            <a:pPr lvl="2"/>
            <a:r>
              <a:rPr lang="en-US" dirty="0"/>
              <a:t>GDAL						</a:t>
            </a:r>
            <a:endParaRPr lang="en-US" dirty="0" smtClean="0"/>
          </a:p>
          <a:p>
            <a:pPr lvl="1"/>
            <a:r>
              <a:rPr lang="en-US" dirty="0" smtClean="0"/>
              <a:t>Create a Tiff image 					</a:t>
            </a:r>
          </a:p>
          <a:p>
            <a:pPr lvl="1"/>
            <a:r>
              <a:rPr lang="en-US" dirty="0" smtClean="0"/>
              <a:t>Functions</a:t>
            </a:r>
            <a:r>
              <a:rPr lang="en-US" dirty="0"/>
              <a:t>						</a:t>
            </a:r>
          </a:p>
          <a:p>
            <a:pPr lvl="1"/>
            <a:r>
              <a:rPr lang="en-US" dirty="0"/>
              <a:t>Create monthly data based on daily </a:t>
            </a:r>
            <a:r>
              <a:rPr lang="en-US" dirty="0" smtClean="0"/>
              <a:t>data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212540" cy="55109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93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9664" y="3356992"/>
            <a:ext cx="8136000" cy="162152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091" y="1072208"/>
            <a:ext cx="3501841" cy="33542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5325970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we will create a new tiff file where the no data value is defined and the pixels with 0 rainfall is also defined as no data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045969" y="680933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smtClean="0"/>
              <a:t>chirps-v2.0.2016.12.01.tif in QGIS and you get: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73396" y="4641791"/>
            <a:ext cx="801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Data Value is not defined, this is therefore shown as a red (Value = -9999)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1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66" y="660669"/>
            <a:ext cx="5956814" cy="5210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23728" y="645037"/>
            <a:ext cx="6028352" cy="5210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2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9664" y="3356992"/>
            <a:ext cx="8136000" cy="162152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24" y="1741826"/>
            <a:ext cx="3994387" cy="38260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475" y="100347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create a new tiff file where the no data value is defined and the pixels with 0 rainfall is also defined as no data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167739" y="5567869"/>
            <a:ext cx="91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Tiff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19" y="1741826"/>
            <a:ext cx="4023809" cy="3844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0147" y="5567869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Tiff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4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2736" y="1268760"/>
            <a:ext cx="8136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Create a function if you need to apply this part of code more often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66948"/>
            <a:ext cx="7259204" cy="33504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0018" y="1783224"/>
            <a:ext cx="7259204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12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2760" y="928826"/>
            <a:ext cx="8136000" cy="4525963"/>
          </a:xfrm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Now we will merge all the functions that were explained above to sum daily data into monthly values data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4" y="1916832"/>
            <a:ext cx="4318324" cy="381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716" y="1946406"/>
            <a:ext cx="2986676" cy="357266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195736" y="5733256"/>
            <a:ext cx="0" cy="360040"/>
          </a:xfrm>
          <a:prstGeom prst="line">
            <a:avLst/>
          </a:prstGeom>
          <a:ln w="31750">
            <a:solidFill>
              <a:srgbClr val="92D050"/>
            </a:solidFill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95736" y="6093296"/>
            <a:ext cx="2736304" cy="0"/>
          </a:xfrm>
          <a:prstGeom prst="line">
            <a:avLst/>
          </a:prstGeom>
          <a:ln w="31750">
            <a:solidFill>
              <a:srgbClr val="92D050"/>
            </a:solidFill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932040" y="1549960"/>
            <a:ext cx="0" cy="4543336"/>
          </a:xfrm>
          <a:prstGeom prst="line">
            <a:avLst/>
          </a:prstGeom>
          <a:ln w="31750">
            <a:solidFill>
              <a:srgbClr val="92D050"/>
            </a:solidFill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32040" y="1556792"/>
            <a:ext cx="864096" cy="0"/>
          </a:xfrm>
          <a:prstGeom prst="line">
            <a:avLst/>
          </a:prstGeom>
          <a:ln w="31750">
            <a:solidFill>
              <a:srgbClr val="92D050"/>
            </a:solidFill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96136" y="1549959"/>
            <a:ext cx="0" cy="349499"/>
          </a:xfrm>
          <a:prstGeom prst="straightConnector1">
            <a:avLst/>
          </a:prstGeom>
          <a:ln w="31750">
            <a:solidFill>
              <a:srgbClr val="92D050"/>
            </a:solidFill>
            <a:tailEnd type="triangle"/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9512" y="1899458"/>
            <a:ext cx="4624534" cy="36897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060034" y="1899458"/>
            <a:ext cx="3490732" cy="36897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1162846" cy="551090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844824"/>
            <a:ext cx="2675273" cy="2985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61" y="1844824"/>
            <a:ext cx="2627992" cy="2985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28" y="1844824"/>
            <a:ext cx="2687118" cy="2985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1600" y="149810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October 2016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658718" y="149810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November 2016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430725" y="149810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2016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7698954" y="630932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Script 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8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74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00" y="1139534"/>
            <a:ext cx="5150796" cy="3671614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2554253" cy="551090"/>
          </a:xfrm>
        </p:spPr>
        <p:txBody>
          <a:bodyPr/>
          <a:lstStyle/>
          <a:p>
            <a:r>
              <a:rPr lang="en-US" dirty="0"/>
              <a:t>Downloading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628800"/>
            <a:ext cx="4154604" cy="447959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60032" y="1340768"/>
            <a:ext cx="0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331640" y="1340768"/>
            <a:ext cx="5688632" cy="13681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02683" y="954868"/>
            <a:ext cx="363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download a large amount of files easily by using FileZilla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467544" y="5125890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whole process can also be automated within Python, but this is out of the scope of this course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3275856" y="417008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FileZilla link</a:t>
            </a:r>
            <a:r>
              <a:rPr lang="en-US" dirty="0"/>
              <a:t>: https://filezilla-project.org/download.php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805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Download daily CHIRPS data of October till December 2016 by using FileZilla</a:t>
            </a:r>
          </a:p>
          <a:p>
            <a:pPr marL="874350" lvl="1" indent="-514350"/>
            <a:r>
              <a:rPr lang="en-US" sz="2800" dirty="0" smtClean="0"/>
              <a:t>Download the daily data for Africa only</a:t>
            </a:r>
          </a:p>
          <a:p>
            <a:pPr marL="874350" lvl="1" indent="-514350"/>
            <a:r>
              <a:rPr lang="en-US" sz="2000" dirty="0"/>
              <a:t>/</a:t>
            </a:r>
            <a:r>
              <a:rPr lang="en-US" sz="2000" dirty="0" smtClean="0"/>
              <a:t>pub/org/</a:t>
            </a:r>
            <a:r>
              <a:rPr lang="en-US" sz="2000" dirty="0" err="1" smtClean="0"/>
              <a:t>chg</a:t>
            </a:r>
            <a:r>
              <a:rPr lang="en-US" sz="2000" dirty="0" smtClean="0"/>
              <a:t>/products/CHIRPS-2.0/</a:t>
            </a:r>
            <a:r>
              <a:rPr lang="en-US" sz="2000" dirty="0" err="1" smtClean="0"/>
              <a:t>africa_daily</a:t>
            </a:r>
            <a:r>
              <a:rPr lang="en-US" sz="2000" dirty="0" smtClean="0"/>
              <a:t>/</a:t>
            </a:r>
            <a:r>
              <a:rPr lang="en-US" sz="2000" dirty="0" err="1" smtClean="0"/>
              <a:t>tifs</a:t>
            </a:r>
            <a:r>
              <a:rPr lang="en-US" sz="2000" dirty="0" smtClean="0"/>
              <a:t>/p05/2016</a:t>
            </a:r>
          </a:p>
          <a:p>
            <a:pPr marL="874350" lvl="1" indent="-514350"/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Unzip the data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2554253" cy="551090"/>
          </a:xfrm>
        </p:spPr>
        <p:txBody>
          <a:bodyPr/>
          <a:lstStyle/>
          <a:p>
            <a:r>
              <a:rPr lang="en-US" dirty="0"/>
              <a:t>Downloading data</a:t>
            </a:r>
          </a:p>
        </p:txBody>
      </p:sp>
    </p:spTree>
    <p:extLst>
      <p:ext uri="{BB962C8B-B14F-4D97-AF65-F5344CB8AC3E}">
        <p14:creationId xmlns:p14="http://schemas.microsoft.com/office/powerpoint/2010/main" val="176011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Programming Languages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3726048" cy="551090"/>
          </a:xfrm>
        </p:spPr>
        <p:txBody>
          <a:bodyPr/>
          <a:lstStyle/>
          <a:p>
            <a:r>
              <a:rPr lang="en-US" dirty="0"/>
              <a:t>Download Python packages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2412579" cy="1021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84" y="1844824"/>
            <a:ext cx="2440185" cy="922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14" y="1339779"/>
            <a:ext cx="2163406" cy="1407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2936657"/>
            <a:ext cx="915821" cy="9158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25" y="2874743"/>
            <a:ext cx="824839" cy="942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1052903" cy="863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61" y="4077072"/>
            <a:ext cx="1156229" cy="887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1" y="5212527"/>
            <a:ext cx="1104255" cy="788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31" y="5212527"/>
            <a:ext cx="1406129" cy="6819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9912" y="3022914"/>
            <a:ext cx="4860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using Python?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access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Widely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lot of tutorials on the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6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Programming Languages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3726048" cy="551090"/>
          </a:xfrm>
        </p:spPr>
        <p:txBody>
          <a:bodyPr/>
          <a:lstStyle/>
          <a:p>
            <a:r>
              <a:rPr lang="en-US" dirty="0" smtClean="0"/>
              <a:t>Download Python packages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2412579" cy="1021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84" y="1844824"/>
            <a:ext cx="2440185" cy="922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14" y="1339779"/>
            <a:ext cx="2163406" cy="1407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3" y="2936657"/>
            <a:ext cx="915821" cy="9158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17" y="2618190"/>
            <a:ext cx="4651994" cy="34920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25" y="2874743"/>
            <a:ext cx="824839" cy="942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1052903" cy="863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61" y="4077072"/>
            <a:ext cx="1156229" cy="887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1" y="5212527"/>
            <a:ext cx="1104255" cy="788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31" y="5212527"/>
            <a:ext cx="1406129" cy="68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6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2" y="2091511"/>
            <a:ext cx="2412579" cy="1021197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3726048" cy="551090"/>
          </a:xfrm>
        </p:spPr>
        <p:txBody>
          <a:bodyPr/>
          <a:lstStyle/>
          <a:p>
            <a:r>
              <a:rPr lang="en-US" dirty="0"/>
              <a:t>Download Python packages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8" y="3436471"/>
            <a:ext cx="654685" cy="654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591" y="2988256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Graphical User Interface (GUI):</a:t>
            </a:r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25" y="3402738"/>
            <a:ext cx="1370460" cy="685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51" y="3436065"/>
            <a:ext cx="618576" cy="6185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010" y="1738050"/>
            <a:ext cx="224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Programming Languages:</a:t>
            </a:r>
            <a:endParaRPr lang="en-GB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99" y="4650434"/>
            <a:ext cx="654102" cy="722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7" y="4285501"/>
            <a:ext cx="1456556" cy="14565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6481" y="433016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Python Modules:</a:t>
            </a:r>
            <a:endParaRPr lang="en-GB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6" y="5402453"/>
            <a:ext cx="1309197" cy="6792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7" y="4873806"/>
            <a:ext cx="1951641" cy="3578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55" y="5516026"/>
            <a:ext cx="1456024" cy="5052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9172" y="999295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Python Structure: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1870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3726048" cy="551090"/>
          </a:xfrm>
        </p:spPr>
        <p:txBody>
          <a:bodyPr/>
          <a:lstStyle/>
          <a:p>
            <a:r>
              <a:rPr lang="en-US" dirty="0"/>
              <a:t>Download Python packages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952" y="1124744"/>
            <a:ext cx="3756273" cy="215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47252" y="115922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access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115970" y="11247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Licensed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02175" y="278092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Developer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148626" y="2795194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Developers (modules)</a:t>
            </a:r>
            <a:endParaRPr lang="en-GB" dirty="0"/>
          </a:p>
        </p:txBody>
      </p:sp>
      <p:sp>
        <p:nvSpPr>
          <p:cNvPr id="10" name="Down Arrow 9"/>
          <p:cNvSpPr/>
          <p:nvPr/>
        </p:nvSpPr>
        <p:spPr>
          <a:xfrm>
            <a:off x="1417940" y="3190692"/>
            <a:ext cx="504056" cy="101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own Arrow 11"/>
          <p:cNvSpPr/>
          <p:nvPr/>
        </p:nvSpPr>
        <p:spPr>
          <a:xfrm>
            <a:off x="3789776" y="3235012"/>
            <a:ext cx="504056" cy="101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45301" y="437041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Complete Packages</a:t>
            </a:r>
            <a:endParaRPr lang="en-GB" dirty="0"/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67" y="4248447"/>
            <a:ext cx="1547981" cy="6552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6" b="24757"/>
          <a:stretch/>
        </p:blipFill>
        <p:spPr>
          <a:xfrm>
            <a:off x="3214044" y="4853863"/>
            <a:ext cx="1126186" cy="5040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44" y="5421504"/>
            <a:ext cx="1951641" cy="3578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15" y="4639919"/>
            <a:ext cx="654685" cy="65468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508104" y="4639919"/>
            <a:ext cx="1008112" cy="445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578248" y="4254462"/>
            <a:ext cx="2320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I need to download and install all those programs and modules one by one?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61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000" y="360363"/>
            <a:ext cx="3726048" cy="476349"/>
          </a:xfrm>
        </p:spPr>
        <p:txBody>
          <a:bodyPr/>
          <a:lstStyle/>
          <a:p>
            <a:r>
              <a:rPr lang="en-US" dirty="0"/>
              <a:t>Download Python packages</a:t>
            </a:r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8981" b="33759"/>
          <a:stretch/>
        </p:blipFill>
        <p:spPr>
          <a:xfrm>
            <a:off x="744753" y="1188405"/>
            <a:ext cx="3442748" cy="64807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28" y="2470718"/>
            <a:ext cx="1547981" cy="6552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6" b="24757"/>
          <a:stretch/>
        </p:blipFill>
        <p:spPr>
          <a:xfrm>
            <a:off x="3067257" y="4876137"/>
            <a:ext cx="1126186" cy="5040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949265"/>
            <a:ext cx="1951641" cy="357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75" y="2941578"/>
            <a:ext cx="654685" cy="65468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15616" y="2348880"/>
            <a:ext cx="3240360" cy="3168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337163" y="257224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Languages: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337163" y="313655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GUI: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63" y="4158419"/>
            <a:ext cx="1309197" cy="6792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52" y="4271992"/>
            <a:ext cx="1456024" cy="5052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45307" y="37132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Modules:</a:t>
            </a: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5413712" y="2348880"/>
            <a:ext cx="2880320" cy="3168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5857445" y="197954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Anaconda Library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74" y="2515523"/>
            <a:ext cx="1036545" cy="1145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40369" y="196175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installer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1255786" y="5712208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list: </a:t>
            </a:r>
            <a:r>
              <a:rPr lang="en-US" dirty="0">
                <a:hlinkClick r:id="rId10"/>
              </a:rPr>
              <a:t>https://docs.continuum.io/anaconda/pkg-docs</a:t>
            </a:r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3216875" y="3762906"/>
            <a:ext cx="730010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Joblib</a:t>
            </a:r>
            <a:endParaRPr lang="en-US" sz="5400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netcdf4</a:t>
            </a:r>
            <a:endParaRPr lang="en-GB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787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UNESCO-IH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4B"/>
      </a:accent1>
      <a:accent2>
        <a:srgbClr val="005576"/>
      </a:accent2>
      <a:accent3>
        <a:srgbClr val="28AC8A"/>
      </a:accent3>
      <a:accent4>
        <a:srgbClr val="009FEE"/>
      </a:accent4>
      <a:accent5>
        <a:srgbClr val="808080"/>
      </a:accent5>
      <a:accent6>
        <a:srgbClr val="F79646"/>
      </a:accent6>
      <a:hlink>
        <a:srgbClr val="00004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Presentation_UNESCO-IHE.potx</Template>
  <TotalTime>12237</TotalTime>
  <Words>644</Words>
  <Application>Microsoft Office PowerPoint</Application>
  <PresentationFormat>On-screen Show (4:3)</PresentationFormat>
  <Paragraphs>163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MS PGothic</vt:lpstr>
      <vt:lpstr>Arial</vt:lpstr>
      <vt:lpstr>Calibri</vt:lpstr>
      <vt:lpstr>Lucida Grande</vt:lpstr>
      <vt:lpstr>Times New Roman</vt:lpstr>
      <vt:lpstr>Presentation_UNESCO-IHE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UNESCO-IHE Institute for Water Education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APH</dc:creator>
  <cp:lastModifiedBy>Tim Hessels</cp:lastModifiedBy>
  <cp:revision>714</cp:revision>
  <cp:lastPrinted>2017-03-14T13:58:44Z</cp:lastPrinted>
  <dcterms:created xsi:type="dcterms:W3CDTF">2010-10-05T07:23:50Z</dcterms:created>
  <dcterms:modified xsi:type="dcterms:W3CDTF">2017-03-14T16:46:02Z</dcterms:modified>
</cp:coreProperties>
</file>